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ardo" panose="02020600000000000000" pitchFamily="18" charset="-79"/>
      <p:regular r:id="rId13"/>
      <p:bold r:id="rId14"/>
      <p:italic r:id="rId15"/>
    </p:embeddedFont>
    <p:embeddedFont>
      <p:font typeface="Montserrat" pitchFamily="2" charset="77"/>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9"/>
  </p:normalViewPr>
  <p:slideViewPr>
    <p:cSldViewPr snapToGrid="0">
      <p:cViewPr varScale="1">
        <p:scale>
          <a:sx n="117" d="100"/>
          <a:sy n="117" d="100"/>
        </p:scale>
        <p:origin x="94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5d159837c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5d159837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4760a9560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4760a95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5d159837c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5d159837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5d159837c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5d159837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5d159837c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5d159837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5d159837c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5d159837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5d159837c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5d159837c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5d159837c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5d159837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5d159837c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5d159837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505950" y="1450200"/>
            <a:ext cx="8132100" cy="1023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400">
                <a:latin typeface="Montserrat"/>
                <a:ea typeface="Montserrat"/>
                <a:cs typeface="Montserrat"/>
                <a:sym typeface="Montserrat"/>
              </a:rPr>
              <a:t>Instrumental Systematics and the Impact on 21-cm Measurements of the Epoch of Reionization</a:t>
            </a:r>
            <a:endParaRPr sz="2400">
              <a:latin typeface="Montserrat"/>
              <a:ea typeface="Montserrat"/>
              <a:cs typeface="Montserrat"/>
              <a:sym typeface="Montserrat"/>
            </a:endParaRPr>
          </a:p>
        </p:txBody>
      </p:sp>
      <p:sp>
        <p:nvSpPr>
          <p:cNvPr id="55" name="Google Shape;55;p13"/>
          <p:cNvSpPr txBox="1"/>
          <p:nvPr/>
        </p:nvSpPr>
        <p:spPr>
          <a:xfrm>
            <a:off x="2161050" y="2517000"/>
            <a:ext cx="4821900" cy="916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latin typeface="Montserrat"/>
                <a:ea typeface="Montserrat"/>
                <a:cs typeface="Montserrat"/>
                <a:sym typeface="Montserrat"/>
              </a:rPr>
              <a:t>Lily Whitler</a:t>
            </a:r>
            <a:endParaRPr sz="1800" baseline="30000">
              <a:latin typeface="Montserrat"/>
              <a:ea typeface="Montserrat"/>
              <a:cs typeface="Montserrat"/>
              <a:sym typeface="Montserrat"/>
            </a:endParaRPr>
          </a:p>
          <a:p>
            <a:pPr marL="0" lvl="0" indent="0" algn="ctr" rtl="0">
              <a:lnSpc>
                <a:spcPct val="115000"/>
              </a:lnSpc>
              <a:spcBef>
                <a:spcPts val="0"/>
              </a:spcBef>
              <a:spcAft>
                <a:spcPts val="0"/>
              </a:spcAft>
              <a:buNone/>
            </a:pPr>
            <a:endParaRPr sz="800">
              <a:latin typeface="Montserrat"/>
              <a:ea typeface="Montserrat"/>
              <a:cs typeface="Montserrat"/>
              <a:sym typeface="Montserrat"/>
            </a:endParaRPr>
          </a:p>
          <a:p>
            <a:pPr marL="0" lvl="0" indent="0" algn="ctr" rtl="0">
              <a:lnSpc>
                <a:spcPct val="115000"/>
              </a:lnSpc>
              <a:spcBef>
                <a:spcPts val="0"/>
              </a:spcBef>
              <a:spcAft>
                <a:spcPts val="0"/>
              </a:spcAft>
              <a:buNone/>
            </a:pPr>
            <a:r>
              <a:rPr lang="en" sz="1200">
                <a:latin typeface="Montserrat"/>
                <a:ea typeface="Montserrat"/>
                <a:cs typeface="Montserrat"/>
                <a:sym typeface="Montserrat"/>
              </a:rPr>
              <a:t>Department of Physics, Arizona State University</a:t>
            </a:r>
            <a:endParaRPr sz="1200">
              <a:latin typeface="Montserrat"/>
              <a:ea typeface="Montserrat"/>
              <a:cs typeface="Montserrat"/>
              <a:sym typeface="Montserrat"/>
            </a:endParaRPr>
          </a:p>
        </p:txBody>
      </p:sp>
      <p:sp>
        <p:nvSpPr>
          <p:cNvPr id="56" name="Google Shape;56;p13"/>
          <p:cNvSpPr/>
          <p:nvPr/>
        </p:nvSpPr>
        <p:spPr>
          <a:xfrm rot="10800000" flipH="1">
            <a:off x="-150" y="4750200"/>
            <a:ext cx="9144000" cy="77100"/>
          </a:xfrm>
          <a:prstGeom prst="rect">
            <a:avLst/>
          </a:prstGeom>
          <a:solidFill>
            <a:srgbClr val="D2D5DD"/>
          </a:solidFill>
          <a:ln w="9525" cap="flat" cmpd="sng">
            <a:solidFill>
              <a:srgbClr val="D2D5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150" y="4822025"/>
            <a:ext cx="9144000" cy="321300"/>
          </a:xfrm>
          <a:prstGeom prst="rect">
            <a:avLst/>
          </a:prstGeom>
          <a:solidFill>
            <a:srgbClr val="153243"/>
          </a:solidFill>
          <a:ln w="9525" cap="flat" cmpd="sng">
            <a:solidFill>
              <a:srgbClr val="1532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2D5DD"/>
              </a:solidFill>
              <a:latin typeface="Cardo"/>
              <a:ea typeface="Cardo"/>
              <a:cs typeface="Cardo"/>
              <a:sym typeface="Cardo"/>
            </a:endParaRPr>
          </a:p>
        </p:txBody>
      </p:sp>
      <p:sp>
        <p:nvSpPr>
          <p:cNvPr id="58" name="Google Shape;58;p13"/>
          <p:cNvSpPr/>
          <p:nvPr/>
        </p:nvSpPr>
        <p:spPr>
          <a:xfrm>
            <a:off x="-150" y="4822025"/>
            <a:ext cx="1702800" cy="32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D2D5DD"/>
                </a:solidFill>
                <a:latin typeface="Cardo"/>
                <a:ea typeface="Cardo"/>
                <a:cs typeface="Cardo"/>
                <a:sym typeface="Cardo"/>
              </a:rPr>
              <a:t>April 13, 2019</a:t>
            </a:r>
            <a:endParaRPr sz="1200">
              <a:solidFill>
                <a:srgbClr val="D2D5DD"/>
              </a:solidFill>
              <a:latin typeface="Cardo"/>
              <a:ea typeface="Cardo"/>
              <a:cs typeface="Cardo"/>
              <a:sym typeface="Cardo"/>
            </a:endParaRPr>
          </a:p>
        </p:txBody>
      </p:sp>
      <p:sp>
        <p:nvSpPr>
          <p:cNvPr id="59" name="Google Shape;59;p13"/>
          <p:cNvSpPr/>
          <p:nvPr/>
        </p:nvSpPr>
        <p:spPr>
          <a:xfrm>
            <a:off x="5262575" y="4822025"/>
            <a:ext cx="3881100" cy="32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D2D5DD"/>
                </a:solidFill>
                <a:latin typeface="Cardo"/>
                <a:ea typeface="Cardo"/>
                <a:cs typeface="Cardo"/>
                <a:sym typeface="Cardo"/>
              </a:rPr>
              <a:t>Arizona Space Grant Consortium Statewide Symposium</a:t>
            </a:r>
            <a:endParaRPr sz="1200">
              <a:solidFill>
                <a:srgbClr val="D2D5DD"/>
              </a:solidFill>
              <a:latin typeface="Cardo"/>
              <a:ea typeface="Cardo"/>
              <a:cs typeface="Cardo"/>
              <a:sym typeface="Cardo"/>
            </a:endParaRPr>
          </a:p>
        </p:txBody>
      </p:sp>
      <p:pic>
        <p:nvPicPr>
          <p:cNvPr id="60" name="Google Shape;60;p13"/>
          <p:cNvPicPr preferRelativeResize="0"/>
          <p:nvPr/>
        </p:nvPicPr>
        <p:blipFill>
          <a:blip r:embed="rId3">
            <a:alphaModFix/>
          </a:blip>
          <a:stretch>
            <a:fillRect/>
          </a:stretch>
        </p:blipFill>
        <p:spPr>
          <a:xfrm>
            <a:off x="435797" y="157550"/>
            <a:ext cx="1400175" cy="1143000"/>
          </a:xfrm>
          <a:prstGeom prst="rect">
            <a:avLst/>
          </a:prstGeom>
          <a:noFill/>
          <a:ln>
            <a:noFill/>
          </a:ln>
        </p:spPr>
      </p:pic>
      <p:pic>
        <p:nvPicPr>
          <p:cNvPr id="61" name="Google Shape;61;p13"/>
          <p:cNvPicPr preferRelativeResize="0"/>
          <p:nvPr/>
        </p:nvPicPr>
        <p:blipFill>
          <a:blip r:embed="rId4">
            <a:alphaModFix/>
          </a:blip>
          <a:stretch>
            <a:fillRect/>
          </a:stretch>
        </p:blipFill>
        <p:spPr>
          <a:xfrm>
            <a:off x="7498521" y="2937300"/>
            <a:ext cx="1360170" cy="1142999"/>
          </a:xfrm>
          <a:prstGeom prst="rect">
            <a:avLst/>
          </a:prstGeom>
          <a:noFill/>
          <a:ln>
            <a:noFill/>
          </a:ln>
        </p:spPr>
      </p:pic>
      <p:pic>
        <p:nvPicPr>
          <p:cNvPr id="62" name="Google Shape;62;p13"/>
          <p:cNvPicPr preferRelativeResize="0"/>
          <p:nvPr/>
        </p:nvPicPr>
        <p:blipFill>
          <a:blip r:embed="rId5">
            <a:alphaModFix/>
          </a:blip>
          <a:stretch>
            <a:fillRect/>
          </a:stretch>
        </p:blipFill>
        <p:spPr>
          <a:xfrm>
            <a:off x="581538" y="2937300"/>
            <a:ext cx="1108710" cy="1143000"/>
          </a:xfrm>
          <a:prstGeom prst="rect">
            <a:avLst/>
          </a:prstGeom>
          <a:noFill/>
          <a:ln>
            <a:noFill/>
          </a:ln>
        </p:spPr>
      </p:pic>
      <p:pic>
        <p:nvPicPr>
          <p:cNvPr id="63" name="Google Shape;63;p13"/>
          <p:cNvPicPr preferRelativeResize="0"/>
          <p:nvPr/>
        </p:nvPicPr>
        <p:blipFill>
          <a:blip r:embed="rId6">
            <a:alphaModFix/>
          </a:blip>
          <a:stretch>
            <a:fillRect/>
          </a:stretch>
        </p:blipFill>
        <p:spPr>
          <a:xfrm>
            <a:off x="7612824" y="157550"/>
            <a:ext cx="1131569" cy="1143001"/>
          </a:xfrm>
          <a:prstGeom prst="rect">
            <a:avLst/>
          </a:prstGeom>
          <a:noFill/>
          <a:ln>
            <a:noFill/>
          </a:ln>
        </p:spPr>
      </p:pic>
      <p:pic>
        <p:nvPicPr>
          <p:cNvPr id="64" name="Google Shape;64;p13"/>
          <p:cNvPicPr preferRelativeResize="0"/>
          <p:nvPr/>
        </p:nvPicPr>
        <p:blipFill>
          <a:blip r:embed="rId7">
            <a:alphaModFix/>
          </a:blip>
          <a:stretch>
            <a:fillRect/>
          </a:stretch>
        </p:blipFill>
        <p:spPr>
          <a:xfrm>
            <a:off x="3065096" y="231000"/>
            <a:ext cx="3471004" cy="1023900"/>
          </a:xfrm>
          <a:prstGeom prst="rect">
            <a:avLst/>
          </a:prstGeom>
          <a:noFill/>
          <a:ln>
            <a:noFill/>
          </a:ln>
        </p:spPr>
      </p:pic>
      <p:sp>
        <p:nvSpPr>
          <p:cNvPr id="65" name="Google Shape;65;p13"/>
          <p:cNvSpPr txBox="1"/>
          <p:nvPr/>
        </p:nvSpPr>
        <p:spPr>
          <a:xfrm>
            <a:off x="1821750" y="3583800"/>
            <a:ext cx="5500500" cy="916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latin typeface="Montserrat"/>
                <a:ea typeface="Montserrat"/>
                <a:cs typeface="Montserrat"/>
                <a:sym typeface="Montserrat"/>
              </a:rPr>
              <a:t>Advisors: Adam Beardsley and Danny Jacobs</a:t>
            </a:r>
            <a:endParaRPr sz="1800" baseline="30000">
              <a:latin typeface="Montserrat"/>
              <a:ea typeface="Montserrat"/>
              <a:cs typeface="Montserrat"/>
              <a:sym typeface="Montserrat"/>
            </a:endParaRPr>
          </a:p>
          <a:p>
            <a:pPr marL="0" lvl="0" indent="0" algn="ctr" rtl="0">
              <a:lnSpc>
                <a:spcPct val="115000"/>
              </a:lnSpc>
              <a:spcBef>
                <a:spcPts val="0"/>
              </a:spcBef>
              <a:spcAft>
                <a:spcPts val="0"/>
              </a:spcAft>
              <a:buNone/>
            </a:pPr>
            <a:endParaRPr sz="800">
              <a:latin typeface="Montserrat"/>
              <a:ea typeface="Montserrat"/>
              <a:cs typeface="Montserrat"/>
              <a:sym typeface="Montserrat"/>
            </a:endParaRPr>
          </a:p>
          <a:p>
            <a:pPr marL="0" lvl="0" indent="0" algn="ctr" rtl="0">
              <a:lnSpc>
                <a:spcPct val="115000"/>
              </a:lnSpc>
              <a:spcBef>
                <a:spcPts val="0"/>
              </a:spcBef>
              <a:spcAft>
                <a:spcPts val="0"/>
              </a:spcAft>
              <a:buNone/>
            </a:pPr>
            <a:r>
              <a:rPr lang="en" sz="1200">
                <a:latin typeface="Montserrat"/>
                <a:ea typeface="Montserrat"/>
                <a:cs typeface="Montserrat"/>
                <a:sym typeface="Montserrat"/>
              </a:rPr>
              <a:t>School of Earth and Space Exploration, Arizona State University</a:t>
            </a:r>
            <a:endParaRPr sz="1200">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p:nvPr/>
        </p:nvSpPr>
        <p:spPr>
          <a:xfrm rot="10800000" flipH="1">
            <a:off x="-150" y="4750200"/>
            <a:ext cx="9144000" cy="77100"/>
          </a:xfrm>
          <a:prstGeom prst="rect">
            <a:avLst/>
          </a:prstGeom>
          <a:solidFill>
            <a:srgbClr val="D2D5DD"/>
          </a:solidFill>
          <a:ln w="9525" cap="flat" cmpd="sng">
            <a:solidFill>
              <a:srgbClr val="D2D5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2"/>
          <p:cNvSpPr/>
          <p:nvPr/>
        </p:nvSpPr>
        <p:spPr>
          <a:xfrm>
            <a:off x="-150" y="4822025"/>
            <a:ext cx="9144000" cy="321300"/>
          </a:xfrm>
          <a:prstGeom prst="rect">
            <a:avLst/>
          </a:prstGeom>
          <a:solidFill>
            <a:srgbClr val="153243"/>
          </a:solidFill>
          <a:ln w="9525" cap="flat" cmpd="sng">
            <a:solidFill>
              <a:srgbClr val="153243"/>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solidFill>
                <a:srgbClr val="D2D5DD"/>
              </a:solidFill>
              <a:latin typeface="Cardo"/>
              <a:ea typeface="Cardo"/>
              <a:cs typeface="Cardo"/>
              <a:sym typeface="Cardo"/>
            </a:endParaRPr>
          </a:p>
        </p:txBody>
      </p:sp>
      <p:sp>
        <p:nvSpPr>
          <p:cNvPr id="157" name="Google Shape;157;p22"/>
          <p:cNvSpPr/>
          <p:nvPr/>
        </p:nvSpPr>
        <p:spPr>
          <a:xfrm>
            <a:off x="8751100" y="4822025"/>
            <a:ext cx="393000" cy="32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D2D5DD"/>
                </a:solidFill>
                <a:latin typeface="Cardo"/>
                <a:ea typeface="Cardo"/>
                <a:cs typeface="Cardo"/>
                <a:sym typeface="Cardo"/>
              </a:rPr>
              <a:t>9</a:t>
            </a:r>
            <a:endParaRPr sz="1200">
              <a:solidFill>
                <a:srgbClr val="D2D5DD"/>
              </a:solidFill>
              <a:latin typeface="Cardo"/>
              <a:ea typeface="Cardo"/>
              <a:cs typeface="Cardo"/>
              <a:sym typeface="Cardo"/>
            </a:endParaRPr>
          </a:p>
        </p:txBody>
      </p:sp>
      <p:sp>
        <p:nvSpPr>
          <p:cNvPr id="158" name="Google Shape;158;p22"/>
          <p:cNvSpPr txBox="1"/>
          <p:nvPr/>
        </p:nvSpPr>
        <p:spPr>
          <a:xfrm>
            <a:off x="314325" y="183350"/>
            <a:ext cx="4614900" cy="55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Montserrat"/>
                <a:ea typeface="Montserrat"/>
                <a:cs typeface="Montserrat"/>
                <a:sym typeface="Montserrat"/>
              </a:rPr>
              <a:t>Summary and Future Work</a:t>
            </a:r>
            <a:endParaRPr sz="2400">
              <a:latin typeface="Montserrat"/>
              <a:ea typeface="Montserrat"/>
              <a:cs typeface="Montserrat"/>
              <a:sym typeface="Montserrat"/>
            </a:endParaRPr>
          </a:p>
        </p:txBody>
      </p:sp>
      <p:sp>
        <p:nvSpPr>
          <p:cNvPr id="159" name="Google Shape;159;p22"/>
          <p:cNvSpPr txBox="1"/>
          <p:nvPr/>
        </p:nvSpPr>
        <p:spPr>
          <a:xfrm>
            <a:off x="1672800" y="1242826"/>
            <a:ext cx="5798400" cy="2857500"/>
          </a:xfrm>
          <a:prstGeom prst="rect">
            <a:avLst/>
          </a:prstGeom>
          <a:noFill/>
          <a:ln>
            <a:noFill/>
          </a:ln>
        </p:spPr>
        <p:txBody>
          <a:bodyPr spcFirstLastPara="1" wrap="square" lIns="91425" tIns="91425" rIns="91425" bIns="91425" anchor="ctr" anchorCtr="0">
            <a:noAutofit/>
          </a:bodyPr>
          <a:lstStyle/>
          <a:p>
            <a:pPr marL="457200" marR="0" lvl="0" indent="-317500" algn="l" rtl="0">
              <a:lnSpc>
                <a:spcPct val="115000"/>
              </a:lnSpc>
              <a:spcBef>
                <a:spcPts val="0"/>
              </a:spcBef>
              <a:spcAft>
                <a:spcPts val="0"/>
              </a:spcAft>
              <a:buSzPts val="1400"/>
              <a:buFont typeface="Cardo"/>
              <a:buChar char="○"/>
            </a:pPr>
            <a:r>
              <a:rPr lang="en">
                <a:latin typeface="Cardo"/>
                <a:ea typeface="Cardo"/>
                <a:cs typeface="Cardo"/>
                <a:sym typeface="Cardo"/>
              </a:rPr>
              <a:t>Precise and accurate calibration is essential for measuring the EoR</a:t>
            </a:r>
            <a:endParaRPr>
              <a:latin typeface="Cardo"/>
              <a:ea typeface="Cardo"/>
              <a:cs typeface="Cardo"/>
              <a:sym typeface="Cardo"/>
            </a:endParaRPr>
          </a:p>
          <a:p>
            <a:pPr marL="457200" marR="0" lvl="0" indent="0" algn="l" rtl="0">
              <a:lnSpc>
                <a:spcPct val="115000"/>
              </a:lnSpc>
              <a:spcBef>
                <a:spcPts val="0"/>
              </a:spcBef>
              <a:spcAft>
                <a:spcPts val="0"/>
              </a:spcAft>
              <a:buNone/>
            </a:pPr>
            <a:endParaRPr sz="800">
              <a:latin typeface="Cardo"/>
              <a:ea typeface="Cardo"/>
              <a:cs typeface="Cardo"/>
              <a:sym typeface="Cardo"/>
            </a:endParaRPr>
          </a:p>
          <a:p>
            <a:pPr marL="457200" marR="0" lvl="0" indent="-317500" algn="l" rtl="0">
              <a:lnSpc>
                <a:spcPct val="115000"/>
              </a:lnSpc>
              <a:spcBef>
                <a:spcPts val="0"/>
              </a:spcBef>
              <a:spcAft>
                <a:spcPts val="0"/>
              </a:spcAft>
              <a:buSzPts val="1400"/>
              <a:buFont typeface="Cardo"/>
              <a:buChar char="○"/>
            </a:pPr>
            <a:r>
              <a:rPr lang="en">
                <a:latin typeface="Cardo"/>
                <a:ea typeface="Cardo"/>
                <a:cs typeface="Cardo"/>
                <a:sym typeface="Cardo"/>
              </a:rPr>
              <a:t>Simulations help us to understand the patterns we see in the real data</a:t>
            </a:r>
            <a:endParaRPr>
              <a:latin typeface="Cardo"/>
              <a:ea typeface="Cardo"/>
              <a:cs typeface="Cardo"/>
              <a:sym typeface="Cardo"/>
            </a:endParaRPr>
          </a:p>
          <a:p>
            <a:pPr marL="457200" marR="0" lvl="0" indent="0" algn="l" rtl="0">
              <a:lnSpc>
                <a:spcPct val="115000"/>
              </a:lnSpc>
              <a:spcBef>
                <a:spcPts val="0"/>
              </a:spcBef>
              <a:spcAft>
                <a:spcPts val="0"/>
              </a:spcAft>
              <a:buNone/>
            </a:pPr>
            <a:endParaRPr sz="800">
              <a:latin typeface="Cardo"/>
              <a:ea typeface="Cardo"/>
              <a:cs typeface="Cardo"/>
              <a:sym typeface="Cardo"/>
            </a:endParaRPr>
          </a:p>
          <a:p>
            <a:pPr marL="457200" marR="0" lvl="0" indent="-317500" algn="l" rtl="0">
              <a:lnSpc>
                <a:spcPct val="115000"/>
              </a:lnSpc>
              <a:spcBef>
                <a:spcPts val="0"/>
              </a:spcBef>
              <a:spcAft>
                <a:spcPts val="0"/>
              </a:spcAft>
              <a:buSzPts val="1400"/>
              <a:buFont typeface="Cardo"/>
              <a:buChar char="○"/>
            </a:pPr>
            <a:r>
              <a:rPr lang="en">
                <a:latin typeface="Cardo"/>
                <a:ea typeface="Cardo"/>
                <a:cs typeface="Cardo"/>
                <a:sym typeface="Cardo"/>
              </a:rPr>
              <a:t>Future work: continue building up models of various instrumental systematics and their effect on the power spectrum</a:t>
            </a:r>
            <a:endParaRPr>
              <a:latin typeface="Cardo"/>
              <a:ea typeface="Cardo"/>
              <a:cs typeface="Cardo"/>
              <a:sym typeface="Cardo"/>
            </a:endParaRPr>
          </a:p>
          <a:p>
            <a:pPr marL="0" marR="0" lvl="0" indent="0" algn="ctr" rtl="0">
              <a:lnSpc>
                <a:spcPct val="115000"/>
              </a:lnSpc>
              <a:spcBef>
                <a:spcPts val="0"/>
              </a:spcBef>
              <a:spcAft>
                <a:spcPts val="0"/>
              </a:spcAft>
              <a:buNone/>
            </a:pPr>
            <a:endParaRPr>
              <a:latin typeface="Cardo"/>
              <a:ea typeface="Cardo"/>
              <a:cs typeface="Cardo"/>
              <a:sym typeface="Cardo"/>
            </a:endParaRPr>
          </a:p>
          <a:p>
            <a:pPr marL="0" marR="0" lvl="0" indent="0" algn="ctr" rtl="0">
              <a:lnSpc>
                <a:spcPct val="115000"/>
              </a:lnSpc>
              <a:spcBef>
                <a:spcPts val="0"/>
              </a:spcBef>
              <a:spcAft>
                <a:spcPts val="0"/>
              </a:spcAft>
              <a:buNone/>
            </a:pPr>
            <a:endParaRPr>
              <a:latin typeface="Cardo"/>
              <a:ea typeface="Cardo"/>
              <a:cs typeface="Cardo"/>
              <a:sym typeface="Cardo"/>
            </a:endParaRPr>
          </a:p>
          <a:p>
            <a:pPr marL="0" marR="0" lvl="0" indent="0" algn="ctr" rtl="0">
              <a:lnSpc>
                <a:spcPct val="115000"/>
              </a:lnSpc>
              <a:spcBef>
                <a:spcPts val="0"/>
              </a:spcBef>
              <a:spcAft>
                <a:spcPts val="0"/>
              </a:spcAft>
              <a:buNone/>
            </a:pPr>
            <a:r>
              <a:rPr lang="en">
                <a:latin typeface="Cardo"/>
                <a:ea typeface="Cardo"/>
                <a:cs typeface="Cardo"/>
                <a:sym typeface="Cardo"/>
              </a:rPr>
              <a:t>Questions? Email me:</a:t>
            </a:r>
            <a:endParaRPr>
              <a:latin typeface="Cardo"/>
              <a:ea typeface="Cardo"/>
              <a:cs typeface="Cardo"/>
              <a:sym typeface="Cardo"/>
            </a:endParaRPr>
          </a:p>
          <a:p>
            <a:pPr marL="0" marR="0" lvl="0" indent="0" algn="ctr" rtl="0">
              <a:lnSpc>
                <a:spcPct val="115000"/>
              </a:lnSpc>
              <a:spcBef>
                <a:spcPts val="0"/>
              </a:spcBef>
              <a:spcAft>
                <a:spcPts val="0"/>
              </a:spcAft>
              <a:buNone/>
            </a:pPr>
            <a:endParaRPr sz="800">
              <a:latin typeface="Cardo"/>
              <a:ea typeface="Cardo"/>
              <a:cs typeface="Cardo"/>
              <a:sym typeface="Cardo"/>
            </a:endParaRPr>
          </a:p>
          <a:p>
            <a:pPr marL="0" marR="0" lvl="0" indent="0" algn="ctr" rtl="0">
              <a:lnSpc>
                <a:spcPct val="115000"/>
              </a:lnSpc>
              <a:spcBef>
                <a:spcPts val="0"/>
              </a:spcBef>
              <a:spcAft>
                <a:spcPts val="0"/>
              </a:spcAft>
              <a:buNone/>
            </a:pPr>
            <a:r>
              <a:rPr lang="en">
                <a:latin typeface="Cardo"/>
                <a:ea typeface="Cardo"/>
                <a:cs typeface="Cardo"/>
                <a:sym typeface="Cardo"/>
              </a:rPr>
              <a:t>Lily Whitler</a:t>
            </a:r>
            <a:endParaRPr>
              <a:latin typeface="Cardo"/>
              <a:ea typeface="Cardo"/>
              <a:cs typeface="Cardo"/>
              <a:sym typeface="Cardo"/>
            </a:endParaRPr>
          </a:p>
          <a:p>
            <a:pPr marL="0" marR="0" lvl="0" indent="0" algn="ctr" rtl="0">
              <a:lnSpc>
                <a:spcPct val="115000"/>
              </a:lnSpc>
              <a:spcBef>
                <a:spcPts val="0"/>
              </a:spcBef>
              <a:spcAft>
                <a:spcPts val="0"/>
              </a:spcAft>
              <a:buNone/>
            </a:pPr>
            <a:r>
              <a:rPr lang="en">
                <a:latin typeface="Cardo"/>
                <a:ea typeface="Cardo"/>
                <a:cs typeface="Cardo"/>
                <a:sym typeface="Cardo"/>
              </a:rPr>
              <a:t>lwhitler@asu.edu</a:t>
            </a:r>
            <a:endParaRPr>
              <a:latin typeface="Cardo"/>
              <a:ea typeface="Cardo"/>
              <a:cs typeface="Cardo"/>
              <a:sym typeface="Card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p:nvPr/>
        </p:nvSpPr>
        <p:spPr>
          <a:xfrm rot="10800000" flipH="1">
            <a:off x="-150" y="4750200"/>
            <a:ext cx="9144000" cy="77100"/>
          </a:xfrm>
          <a:prstGeom prst="rect">
            <a:avLst/>
          </a:prstGeom>
          <a:solidFill>
            <a:srgbClr val="D2D5DD"/>
          </a:solidFill>
          <a:ln w="9525" cap="flat" cmpd="sng">
            <a:solidFill>
              <a:srgbClr val="D2D5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150" y="4822025"/>
            <a:ext cx="9144000" cy="321300"/>
          </a:xfrm>
          <a:prstGeom prst="rect">
            <a:avLst/>
          </a:prstGeom>
          <a:solidFill>
            <a:srgbClr val="153243"/>
          </a:solidFill>
          <a:ln w="9525" cap="flat" cmpd="sng">
            <a:solidFill>
              <a:srgbClr val="153243"/>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solidFill>
                <a:srgbClr val="D2D5DD"/>
              </a:solidFill>
              <a:latin typeface="Cardo"/>
              <a:ea typeface="Cardo"/>
              <a:cs typeface="Cardo"/>
              <a:sym typeface="Cardo"/>
            </a:endParaRPr>
          </a:p>
        </p:txBody>
      </p:sp>
      <p:sp>
        <p:nvSpPr>
          <p:cNvPr id="72" name="Google Shape;72;p14"/>
          <p:cNvSpPr/>
          <p:nvPr/>
        </p:nvSpPr>
        <p:spPr>
          <a:xfrm>
            <a:off x="8751100" y="4822025"/>
            <a:ext cx="393000" cy="32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D2D5DD"/>
                </a:solidFill>
                <a:latin typeface="Cardo"/>
                <a:ea typeface="Cardo"/>
                <a:cs typeface="Cardo"/>
                <a:sym typeface="Cardo"/>
              </a:rPr>
              <a:t>1</a:t>
            </a:r>
            <a:endParaRPr sz="1200">
              <a:solidFill>
                <a:srgbClr val="D2D5DD"/>
              </a:solidFill>
              <a:latin typeface="Cardo"/>
              <a:ea typeface="Cardo"/>
              <a:cs typeface="Cardo"/>
              <a:sym typeface="Cardo"/>
            </a:endParaRPr>
          </a:p>
        </p:txBody>
      </p:sp>
      <p:sp>
        <p:nvSpPr>
          <p:cNvPr id="73" name="Google Shape;73;p14"/>
          <p:cNvSpPr/>
          <p:nvPr/>
        </p:nvSpPr>
        <p:spPr>
          <a:xfrm rot="10800000" flipH="1">
            <a:off x="-150" y="4750200"/>
            <a:ext cx="9144000" cy="77100"/>
          </a:xfrm>
          <a:prstGeom prst="rect">
            <a:avLst/>
          </a:prstGeom>
          <a:solidFill>
            <a:srgbClr val="D2D5DD"/>
          </a:solidFill>
          <a:ln w="9525" cap="flat" cmpd="sng">
            <a:solidFill>
              <a:srgbClr val="D2D5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150" y="4822025"/>
            <a:ext cx="9144000" cy="321300"/>
          </a:xfrm>
          <a:prstGeom prst="rect">
            <a:avLst/>
          </a:prstGeom>
          <a:solidFill>
            <a:srgbClr val="153243"/>
          </a:solidFill>
          <a:ln w="9525" cap="flat" cmpd="sng">
            <a:solidFill>
              <a:srgbClr val="153243"/>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solidFill>
                <a:srgbClr val="D2D5DD"/>
              </a:solidFill>
              <a:latin typeface="Cardo"/>
              <a:ea typeface="Cardo"/>
              <a:cs typeface="Cardo"/>
              <a:sym typeface="Cardo"/>
            </a:endParaRPr>
          </a:p>
        </p:txBody>
      </p:sp>
      <p:sp>
        <p:nvSpPr>
          <p:cNvPr id="75" name="Google Shape;75;p14"/>
          <p:cNvSpPr/>
          <p:nvPr/>
        </p:nvSpPr>
        <p:spPr>
          <a:xfrm>
            <a:off x="8751100" y="4822025"/>
            <a:ext cx="393000" cy="32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D2D5DD"/>
                </a:solidFill>
                <a:latin typeface="Cardo"/>
                <a:ea typeface="Cardo"/>
                <a:cs typeface="Cardo"/>
                <a:sym typeface="Cardo"/>
              </a:rPr>
              <a:t>1</a:t>
            </a:r>
            <a:endParaRPr sz="1200">
              <a:solidFill>
                <a:srgbClr val="D2D5DD"/>
              </a:solidFill>
              <a:latin typeface="Cardo"/>
              <a:ea typeface="Cardo"/>
              <a:cs typeface="Cardo"/>
              <a:sym typeface="Cardo"/>
            </a:endParaRPr>
          </a:p>
        </p:txBody>
      </p:sp>
      <p:sp>
        <p:nvSpPr>
          <p:cNvPr id="76" name="Google Shape;76;p14"/>
          <p:cNvSpPr txBox="1"/>
          <p:nvPr/>
        </p:nvSpPr>
        <p:spPr>
          <a:xfrm>
            <a:off x="314325" y="183350"/>
            <a:ext cx="5245800" cy="55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Montserrat"/>
                <a:ea typeface="Montserrat"/>
                <a:cs typeface="Montserrat"/>
                <a:sym typeface="Montserrat"/>
              </a:rPr>
              <a:t>The Epoch of Reionization (EoR)</a:t>
            </a:r>
            <a:endParaRPr sz="2400">
              <a:latin typeface="Montserrat"/>
              <a:ea typeface="Montserrat"/>
              <a:cs typeface="Montserrat"/>
              <a:sym typeface="Montserrat"/>
            </a:endParaRPr>
          </a:p>
        </p:txBody>
      </p:sp>
      <p:pic>
        <p:nvPicPr>
          <p:cNvPr id="77" name="Google Shape;77;p14"/>
          <p:cNvPicPr preferRelativeResize="0"/>
          <p:nvPr/>
        </p:nvPicPr>
        <p:blipFill rotWithShape="1">
          <a:blip r:embed="rId3">
            <a:alphaModFix/>
          </a:blip>
          <a:srcRect t="16951" r="50000" b="17319"/>
          <a:stretch/>
        </p:blipFill>
        <p:spPr>
          <a:xfrm>
            <a:off x="1026800" y="845350"/>
            <a:ext cx="3621400" cy="3570450"/>
          </a:xfrm>
          <a:prstGeom prst="rect">
            <a:avLst/>
          </a:prstGeom>
          <a:noFill/>
          <a:ln>
            <a:noFill/>
          </a:ln>
        </p:spPr>
      </p:pic>
      <p:sp>
        <p:nvSpPr>
          <p:cNvPr id="78" name="Google Shape;78;p14"/>
          <p:cNvSpPr txBox="1"/>
          <p:nvPr/>
        </p:nvSpPr>
        <p:spPr>
          <a:xfrm>
            <a:off x="2159025" y="4415800"/>
            <a:ext cx="1556400" cy="32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6B6C71"/>
                </a:solidFill>
                <a:latin typeface="Cardo"/>
                <a:ea typeface="Cardo"/>
                <a:cs typeface="Cardo"/>
                <a:sym typeface="Cardo"/>
              </a:rPr>
              <a:t>by Matt McQuinn</a:t>
            </a:r>
            <a:endParaRPr sz="1200">
              <a:solidFill>
                <a:srgbClr val="6B6C71"/>
              </a:solidFill>
              <a:latin typeface="Cardo"/>
              <a:ea typeface="Cardo"/>
              <a:cs typeface="Cardo"/>
              <a:sym typeface="Cardo"/>
            </a:endParaRPr>
          </a:p>
        </p:txBody>
      </p:sp>
      <p:sp>
        <p:nvSpPr>
          <p:cNvPr id="79" name="Google Shape;79;p14"/>
          <p:cNvSpPr txBox="1"/>
          <p:nvPr/>
        </p:nvSpPr>
        <p:spPr>
          <a:xfrm>
            <a:off x="5153025" y="1396050"/>
            <a:ext cx="3353100" cy="23514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SzPts val="1400"/>
              <a:buFont typeface="Cardo"/>
              <a:buChar char="○"/>
            </a:pPr>
            <a:r>
              <a:rPr lang="en">
                <a:latin typeface="Cardo"/>
                <a:ea typeface="Cardo"/>
                <a:cs typeface="Cardo"/>
                <a:sym typeface="Cardo"/>
              </a:rPr>
              <a:t>Emergence of first luminous sources</a:t>
            </a:r>
            <a:endParaRPr>
              <a:latin typeface="Cardo"/>
              <a:ea typeface="Cardo"/>
              <a:cs typeface="Cardo"/>
              <a:sym typeface="Cardo"/>
            </a:endParaRPr>
          </a:p>
          <a:p>
            <a:pPr marL="457200" lvl="0" indent="0" algn="l" rtl="0">
              <a:lnSpc>
                <a:spcPct val="115000"/>
              </a:lnSpc>
              <a:spcBef>
                <a:spcPts val="0"/>
              </a:spcBef>
              <a:spcAft>
                <a:spcPts val="0"/>
              </a:spcAft>
              <a:buNone/>
            </a:pPr>
            <a:endParaRPr sz="800">
              <a:latin typeface="Cardo"/>
              <a:ea typeface="Cardo"/>
              <a:cs typeface="Cardo"/>
              <a:sym typeface="Cardo"/>
            </a:endParaRPr>
          </a:p>
          <a:p>
            <a:pPr marL="457200" lvl="0" indent="-317500" algn="l" rtl="0">
              <a:lnSpc>
                <a:spcPct val="115000"/>
              </a:lnSpc>
              <a:spcBef>
                <a:spcPts val="0"/>
              </a:spcBef>
              <a:spcAft>
                <a:spcPts val="0"/>
              </a:spcAft>
              <a:buSzPts val="1400"/>
              <a:buFont typeface="Cardo"/>
              <a:buChar char="○"/>
            </a:pPr>
            <a:r>
              <a:rPr lang="en">
                <a:latin typeface="Cardo"/>
                <a:ea typeface="Cardo"/>
                <a:cs typeface="Cardo"/>
                <a:sym typeface="Cardo"/>
              </a:rPr>
              <a:t>Ionization of neutral hydrogen</a:t>
            </a:r>
            <a:endParaRPr>
              <a:latin typeface="Cardo"/>
              <a:ea typeface="Cardo"/>
              <a:cs typeface="Cardo"/>
              <a:sym typeface="Cardo"/>
            </a:endParaRPr>
          </a:p>
          <a:p>
            <a:pPr marL="457200" lvl="0" indent="0" algn="l" rtl="0">
              <a:lnSpc>
                <a:spcPct val="115000"/>
              </a:lnSpc>
              <a:spcBef>
                <a:spcPts val="0"/>
              </a:spcBef>
              <a:spcAft>
                <a:spcPts val="0"/>
              </a:spcAft>
              <a:buNone/>
            </a:pPr>
            <a:endParaRPr sz="800">
              <a:latin typeface="Cardo"/>
              <a:ea typeface="Cardo"/>
              <a:cs typeface="Cardo"/>
              <a:sym typeface="Cardo"/>
            </a:endParaRPr>
          </a:p>
          <a:p>
            <a:pPr marL="457200" lvl="0" indent="-317500" algn="l" rtl="0">
              <a:lnSpc>
                <a:spcPct val="115000"/>
              </a:lnSpc>
              <a:spcBef>
                <a:spcPts val="0"/>
              </a:spcBef>
              <a:spcAft>
                <a:spcPts val="0"/>
              </a:spcAft>
              <a:buSzPts val="1400"/>
              <a:buFont typeface="Cardo"/>
              <a:buChar char="○"/>
            </a:pPr>
            <a:r>
              <a:rPr lang="en">
                <a:solidFill>
                  <a:srgbClr val="000000"/>
                </a:solidFill>
                <a:latin typeface="Cardo"/>
                <a:ea typeface="Cardo"/>
                <a:cs typeface="Cardo"/>
                <a:sym typeface="Cardo"/>
              </a:rPr>
              <a:t>Several hundred million years - 1 billion years after the Big Bang</a:t>
            </a:r>
            <a:endParaRPr>
              <a:latin typeface="Cardo"/>
              <a:ea typeface="Cardo"/>
              <a:cs typeface="Cardo"/>
              <a:sym typeface="Cardo"/>
            </a:endParaRPr>
          </a:p>
          <a:p>
            <a:pPr marL="457200" lvl="0" indent="0" algn="l" rtl="0">
              <a:lnSpc>
                <a:spcPct val="115000"/>
              </a:lnSpc>
              <a:spcBef>
                <a:spcPts val="0"/>
              </a:spcBef>
              <a:spcAft>
                <a:spcPts val="0"/>
              </a:spcAft>
              <a:buNone/>
            </a:pPr>
            <a:endParaRPr sz="800">
              <a:latin typeface="Cardo"/>
              <a:ea typeface="Cardo"/>
              <a:cs typeface="Cardo"/>
              <a:sym typeface="Cardo"/>
            </a:endParaRPr>
          </a:p>
          <a:p>
            <a:pPr marL="457200" lvl="0" indent="-317500" algn="l" rtl="0">
              <a:lnSpc>
                <a:spcPct val="115000"/>
              </a:lnSpc>
              <a:spcBef>
                <a:spcPts val="0"/>
              </a:spcBef>
              <a:spcAft>
                <a:spcPts val="0"/>
              </a:spcAft>
              <a:buSzPts val="1400"/>
              <a:buFont typeface="Cardo"/>
              <a:buChar char="○"/>
            </a:pPr>
            <a:r>
              <a:rPr lang="en">
                <a:latin typeface="Cardo"/>
                <a:ea typeface="Cardo"/>
                <a:cs typeface="Cardo"/>
                <a:sym typeface="Cardo"/>
              </a:rPr>
              <a:t>Important for understanding structure formation</a:t>
            </a:r>
            <a:endParaRPr>
              <a:latin typeface="Cardo"/>
              <a:ea typeface="Cardo"/>
              <a:cs typeface="Cardo"/>
              <a:sym typeface="Card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p:nvPr/>
        </p:nvSpPr>
        <p:spPr>
          <a:xfrm rot="10800000" flipH="1">
            <a:off x="-150" y="4750200"/>
            <a:ext cx="9144000" cy="77100"/>
          </a:xfrm>
          <a:prstGeom prst="rect">
            <a:avLst/>
          </a:prstGeom>
          <a:solidFill>
            <a:srgbClr val="D2D5DD"/>
          </a:solidFill>
          <a:ln w="9525" cap="flat" cmpd="sng">
            <a:solidFill>
              <a:srgbClr val="D2D5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150" y="4822025"/>
            <a:ext cx="9144000" cy="321300"/>
          </a:xfrm>
          <a:prstGeom prst="rect">
            <a:avLst/>
          </a:prstGeom>
          <a:solidFill>
            <a:srgbClr val="153243"/>
          </a:solidFill>
          <a:ln w="9525" cap="flat" cmpd="sng">
            <a:solidFill>
              <a:srgbClr val="153243"/>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solidFill>
                <a:srgbClr val="D2D5DD"/>
              </a:solidFill>
              <a:latin typeface="Cardo"/>
              <a:ea typeface="Cardo"/>
              <a:cs typeface="Cardo"/>
              <a:sym typeface="Cardo"/>
            </a:endParaRPr>
          </a:p>
        </p:txBody>
      </p:sp>
      <p:sp>
        <p:nvSpPr>
          <p:cNvPr id="86" name="Google Shape;86;p15"/>
          <p:cNvSpPr/>
          <p:nvPr/>
        </p:nvSpPr>
        <p:spPr>
          <a:xfrm>
            <a:off x="8751100" y="4822025"/>
            <a:ext cx="393000" cy="32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D2D5DD"/>
                </a:solidFill>
                <a:latin typeface="Cardo"/>
                <a:ea typeface="Cardo"/>
                <a:cs typeface="Cardo"/>
                <a:sym typeface="Cardo"/>
              </a:rPr>
              <a:t>2</a:t>
            </a:r>
            <a:endParaRPr sz="1200">
              <a:solidFill>
                <a:srgbClr val="D2D5DD"/>
              </a:solidFill>
              <a:latin typeface="Cardo"/>
              <a:ea typeface="Cardo"/>
              <a:cs typeface="Cardo"/>
              <a:sym typeface="Cardo"/>
            </a:endParaRPr>
          </a:p>
        </p:txBody>
      </p:sp>
      <p:sp>
        <p:nvSpPr>
          <p:cNvPr id="87" name="Google Shape;87;p15"/>
          <p:cNvSpPr txBox="1"/>
          <p:nvPr/>
        </p:nvSpPr>
        <p:spPr>
          <a:xfrm>
            <a:off x="314325" y="183350"/>
            <a:ext cx="4412400" cy="55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Montserrat"/>
                <a:ea typeface="Montserrat"/>
                <a:cs typeface="Montserrat"/>
                <a:sym typeface="Montserrat"/>
              </a:rPr>
              <a:t>Observational Challenges</a:t>
            </a:r>
            <a:endParaRPr sz="2400">
              <a:latin typeface="Montserrat"/>
              <a:ea typeface="Montserrat"/>
              <a:cs typeface="Montserrat"/>
              <a:sym typeface="Montserrat"/>
            </a:endParaRPr>
          </a:p>
        </p:txBody>
      </p:sp>
      <p:sp>
        <p:nvSpPr>
          <p:cNvPr id="88" name="Google Shape;88;p15"/>
          <p:cNvSpPr txBox="1"/>
          <p:nvPr/>
        </p:nvSpPr>
        <p:spPr>
          <a:xfrm>
            <a:off x="2996550" y="1433500"/>
            <a:ext cx="3150900" cy="22290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SzPts val="1400"/>
              <a:buFont typeface="Cardo"/>
              <a:buChar char="○"/>
            </a:pPr>
            <a:r>
              <a:rPr lang="en">
                <a:latin typeface="Cardo"/>
                <a:ea typeface="Cardo"/>
                <a:cs typeface="Cardo"/>
                <a:sym typeface="Cardo"/>
              </a:rPr>
              <a:t>Galactic and extragalactic radio</a:t>
            </a:r>
            <a:endParaRPr>
              <a:latin typeface="Cardo"/>
              <a:ea typeface="Cardo"/>
              <a:cs typeface="Cardo"/>
              <a:sym typeface="Cardo"/>
            </a:endParaRPr>
          </a:p>
          <a:p>
            <a:pPr marL="457200" lvl="0" indent="0" algn="l" rtl="0">
              <a:lnSpc>
                <a:spcPct val="115000"/>
              </a:lnSpc>
              <a:spcBef>
                <a:spcPts val="0"/>
              </a:spcBef>
              <a:spcAft>
                <a:spcPts val="0"/>
              </a:spcAft>
              <a:buNone/>
            </a:pPr>
            <a:r>
              <a:rPr lang="en">
                <a:latin typeface="Cardo"/>
                <a:ea typeface="Cardo"/>
                <a:cs typeface="Cardo"/>
                <a:sym typeface="Cardo"/>
              </a:rPr>
              <a:t>foregrounds</a:t>
            </a:r>
            <a:endParaRPr>
              <a:latin typeface="Cardo"/>
              <a:ea typeface="Cardo"/>
              <a:cs typeface="Cardo"/>
              <a:sym typeface="Cardo"/>
            </a:endParaRPr>
          </a:p>
          <a:p>
            <a:pPr marL="457200" lvl="0" indent="0" algn="l" rtl="0">
              <a:lnSpc>
                <a:spcPct val="115000"/>
              </a:lnSpc>
              <a:spcBef>
                <a:spcPts val="0"/>
              </a:spcBef>
              <a:spcAft>
                <a:spcPts val="0"/>
              </a:spcAft>
              <a:buNone/>
            </a:pPr>
            <a:endParaRPr sz="800">
              <a:latin typeface="Cardo"/>
              <a:ea typeface="Cardo"/>
              <a:cs typeface="Cardo"/>
              <a:sym typeface="Cardo"/>
            </a:endParaRPr>
          </a:p>
          <a:p>
            <a:pPr marL="457200" lvl="0" indent="-317500" algn="l" rtl="0">
              <a:lnSpc>
                <a:spcPct val="115000"/>
              </a:lnSpc>
              <a:spcBef>
                <a:spcPts val="0"/>
              </a:spcBef>
              <a:spcAft>
                <a:spcPts val="0"/>
              </a:spcAft>
              <a:buSzPts val="1400"/>
              <a:buFont typeface="Cardo"/>
              <a:buChar char="○"/>
            </a:pPr>
            <a:r>
              <a:rPr lang="en">
                <a:latin typeface="Cardo"/>
                <a:ea typeface="Cardo"/>
                <a:cs typeface="Cardo"/>
                <a:sym typeface="Cardo"/>
              </a:rPr>
              <a:t>Ionospheric distortion</a:t>
            </a:r>
            <a:endParaRPr>
              <a:latin typeface="Cardo"/>
              <a:ea typeface="Cardo"/>
              <a:cs typeface="Cardo"/>
              <a:sym typeface="Cardo"/>
            </a:endParaRPr>
          </a:p>
          <a:p>
            <a:pPr marL="457200" lvl="0" indent="0" algn="l" rtl="0">
              <a:lnSpc>
                <a:spcPct val="115000"/>
              </a:lnSpc>
              <a:spcBef>
                <a:spcPts val="0"/>
              </a:spcBef>
              <a:spcAft>
                <a:spcPts val="0"/>
              </a:spcAft>
              <a:buNone/>
            </a:pPr>
            <a:endParaRPr sz="800">
              <a:latin typeface="Cardo"/>
              <a:ea typeface="Cardo"/>
              <a:cs typeface="Cardo"/>
              <a:sym typeface="Cardo"/>
            </a:endParaRPr>
          </a:p>
          <a:p>
            <a:pPr marL="457200" lvl="0" indent="-317500" algn="l" rtl="0">
              <a:lnSpc>
                <a:spcPct val="115000"/>
              </a:lnSpc>
              <a:spcBef>
                <a:spcPts val="0"/>
              </a:spcBef>
              <a:spcAft>
                <a:spcPts val="0"/>
              </a:spcAft>
              <a:buSzPts val="1400"/>
              <a:buFont typeface="Cardo"/>
              <a:buChar char="○"/>
            </a:pPr>
            <a:r>
              <a:rPr lang="en">
                <a:latin typeface="Cardo"/>
                <a:ea typeface="Cardo"/>
                <a:cs typeface="Cardo"/>
                <a:sym typeface="Cardo"/>
              </a:rPr>
              <a:t>Radio frequency interference</a:t>
            </a:r>
            <a:endParaRPr>
              <a:latin typeface="Cardo"/>
              <a:ea typeface="Cardo"/>
              <a:cs typeface="Cardo"/>
              <a:sym typeface="Cardo"/>
            </a:endParaRPr>
          </a:p>
          <a:p>
            <a:pPr marL="457200" lvl="0" indent="0" algn="l" rtl="0">
              <a:lnSpc>
                <a:spcPct val="115000"/>
              </a:lnSpc>
              <a:spcBef>
                <a:spcPts val="0"/>
              </a:spcBef>
              <a:spcAft>
                <a:spcPts val="0"/>
              </a:spcAft>
              <a:buNone/>
            </a:pPr>
            <a:endParaRPr sz="800">
              <a:latin typeface="Cardo"/>
              <a:ea typeface="Cardo"/>
              <a:cs typeface="Cardo"/>
              <a:sym typeface="Cardo"/>
            </a:endParaRPr>
          </a:p>
          <a:p>
            <a:pPr marL="457200" lvl="0" indent="-317500" algn="l" rtl="0">
              <a:lnSpc>
                <a:spcPct val="115000"/>
              </a:lnSpc>
              <a:spcBef>
                <a:spcPts val="0"/>
              </a:spcBef>
              <a:spcAft>
                <a:spcPts val="0"/>
              </a:spcAft>
              <a:buSzPts val="1400"/>
              <a:buFont typeface="Cardo"/>
              <a:buChar char="○"/>
            </a:pPr>
            <a:r>
              <a:rPr lang="en">
                <a:solidFill>
                  <a:schemeClr val="dk1"/>
                </a:solidFill>
                <a:latin typeface="Cardo"/>
                <a:ea typeface="Cardo"/>
                <a:cs typeface="Cardo"/>
                <a:sym typeface="Cardo"/>
              </a:rPr>
              <a:t>Instrumental effects</a:t>
            </a:r>
            <a:endParaRPr>
              <a:solidFill>
                <a:schemeClr val="dk1"/>
              </a:solidFill>
              <a:latin typeface="Cardo"/>
              <a:ea typeface="Cardo"/>
              <a:cs typeface="Cardo"/>
              <a:sym typeface="Cardo"/>
            </a:endParaRPr>
          </a:p>
          <a:p>
            <a:pPr marL="457200" lvl="0" indent="0" algn="l" rtl="0">
              <a:lnSpc>
                <a:spcPct val="115000"/>
              </a:lnSpc>
              <a:spcBef>
                <a:spcPts val="0"/>
              </a:spcBef>
              <a:spcAft>
                <a:spcPts val="0"/>
              </a:spcAft>
              <a:buNone/>
            </a:pPr>
            <a:endParaRPr sz="400">
              <a:solidFill>
                <a:schemeClr val="dk1"/>
              </a:solidFill>
              <a:latin typeface="Cardo"/>
              <a:ea typeface="Cardo"/>
              <a:cs typeface="Cardo"/>
              <a:sym typeface="Cardo"/>
            </a:endParaRPr>
          </a:p>
          <a:p>
            <a:pPr marL="914400" lvl="1" indent="-292100" algn="l" rtl="0">
              <a:lnSpc>
                <a:spcPct val="115000"/>
              </a:lnSpc>
              <a:spcBef>
                <a:spcPts val="0"/>
              </a:spcBef>
              <a:spcAft>
                <a:spcPts val="0"/>
              </a:spcAft>
              <a:buClr>
                <a:schemeClr val="dk1"/>
              </a:buClr>
              <a:buSzPts val="1000"/>
              <a:buFont typeface="Cardo"/>
              <a:buChar char="✧"/>
            </a:pPr>
            <a:r>
              <a:rPr lang="en" b="1">
                <a:solidFill>
                  <a:schemeClr val="dk1"/>
                </a:solidFill>
                <a:latin typeface="Cardo"/>
                <a:ea typeface="Cardo"/>
                <a:cs typeface="Cardo"/>
                <a:sym typeface="Cardo"/>
              </a:rPr>
              <a:t>Calibration errors</a:t>
            </a:r>
            <a:endParaRPr b="1">
              <a:solidFill>
                <a:schemeClr val="dk1"/>
              </a:solidFill>
              <a:latin typeface="Cardo"/>
              <a:ea typeface="Cardo"/>
              <a:cs typeface="Cardo"/>
              <a:sym typeface="Card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p:nvPr/>
        </p:nvSpPr>
        <p:spPr>
          <a:xfrm rot="10800000" flipH="1">
            <a:off x="-150" y="4750200"/>
            <a:ext cx="9144000" cy="77100"/>
          </a:xfrm>
          <a:prstGeom prst="rect">
            <a:avLst/>
          </a:prstGeom>
          <a:solidFill>
            <a:srgbClr val="D2D5DD"/>
          </a:solidFill>
          <a:ln w="9525" cap="flat" cmpd="sng">
            <a:solidFill>
              <a:srgbClr val="D2D5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150" y="4822025"/>
            <a:ext cx="9144000" cy="321300"/>
          </a:xfrm>
          <a:prstGeom prst="rect">
            <a:avLst/>
          </a:prstGeom>
          <a:solidFill>
            <a:srgbClr val="153243"/>
          </a:solidFill>
          <a:ln w="9525" cap="flat" cmpd="sng">
            <a:solidFill>
              <a:srgbClr val="153243"/>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solidFill>
                <a:srgbClr val="D2D5DD"/>
              </a:solidFill>
              <a:latin typeface="Cardo"/>
              <a:ea typeface="Cardo"/>
              <a:cs typeface="Cardo"/>
              <a:sym typeface="Cardo"/>
            </a:endParaRPr>
          </a:p>
        </p:txBody>
      </p:sp>
      <p:sp>
        <p:nvSpPr>
          <p:cNvPr id="95" name="Google Shape;95;p16"/>
          <p:cNvSpPr/>
          <p:nvPr/>
        </p:nvSpPr>
        <p:spPr>
          <a:xfrm>
            <a:off x="8751100" y="4822025"/>
            <a:ext cx="393000" cy="32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D2D5DD"/>
                </a:solidFill>
                <a:latin typeface="Cardo"/>
                <a:ea typeface="Cardo"/>
                <a:cs typeface="Cardo"/>
                <a:sym typeface="Cardo"/>
              </a:rPr>
              <a:t>3</a:t>
            </a:r>
            <a:endParaRPr sz="1200">
              <a:solidFill>
                <a:srgbClr val="D2D5DD"/>
              </a:solidFill>
              <a:latin typeface="Cardo"/>
              <a:ea typeface="Cardo"/>
              <a:cs typeface="Cardo"/>
              <a:sym typeface="Cardo"/>
            </a:endParaRPr>
          </a:p>
        </p:txBody>
      </p:sp>
      <p:sp>
        <p:nvSpPr>
          <p:cNvPr id="96" name="Google Shape;96;p16"/>
          <p:cNvSpPr txBox="1"/>
          <p:nvPr/>
        </p:nvSpPr>
        <p:spPr>
          <a:xfrm>
            <a:off x="314325" y="183350"/>
            <a:ext cx="7996200" cy="55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Montserrat"/>
                <a:ea typeface="Montserrat"/>
                <a:cs typeface="Montserrat"/>
                <a:sym typeface="Montserrat"/>
              </a:rPr>
              <a:t>The Hydrogen Epoch of Reionization Array (HERA)</a:t>
            </a:r>
            <a:endParaRPr sz="2400">
              <a:latin typeface="Montserrat"/>
              <a:ea typeface="Montserrat"/>
              <a:cs typeface="Montserrat"/>
              <a:sym typeface="Montserrat"/>
            </a:endParaRPr>
          </a:p>
        </p:txBody>
      </p:sp>
      <p:pic>
        <p:nvPicPr>
          <p:cNvPr id="97" name="Google Shape;97;p16"/>
          <p:cNvPicPr preferRelativeResize="0"/>
          <p:nvPr/>
        </p:nvPicPr>
        <p:blipFill>
          <a:blip r:embed="rId3">
            <a:alphaModFix/>
          </a:blip>
          <a:stretch>
            <a:fillRect/>
          </a:stretch>
        </p:blipFill>
        <p:spPr>
          <a:xfrm>
            <a:off x="1232934" y="864863"/>
            <a:ext cx="3182845" cy="3063241"/>
          </a:xfrm>
          <a:prstGeom prst="rect">
            <a:avLst/>
          </a:prstGeom>
          <a:noFill/>
          <a:ln>
            <a:noFill/>
          </a:ln>
        </p:spPr>
      </p:pic>
      <p:pic>
        <p:nvPicPr>
          <p:cNvPr id="98" name="Google Shape;98;p16"/>
          <p:cNvPicPr preferRelativeResize="0"/>
          <p:nvPr/>
        </p:nvPicPr>
        <p:blipFill>
          <a:blip r:embed="rId4">
            <a:alphaModFix/>
          </a:blip>
          <a:stretch>
            <a:fillRect/>
          </a:stretch>
        </p:blipFill>
        <p:spPr>
          <a:xfrm>
            <a:off x="4862526" y="864863"/>
            <a:ext cx="3193079" cy="3063238"/>
          </a:xfrm>
          <a:prstGeom prst="rect">
            <a:avLst/>
          </a:prstGeom>
          <a:noFill/>
          <a:ln>
            <a:noFill/>
          </a:ln>
        </p:spPr>
      </p:pic>
      <p:sp>
        <p:nvSpPr>
          <p:cNvPr id="99" name="Google Shape;99;p16"/>
          <p:cNvSpPr txBox="1"/>
          <p:nvPr/>
        </p:nvSpPr>
        <p:spPr>
          <a:xfrm>
            <a:off x="1088395" y="3957325"/>
            <a:ext cx="3471900" cy="32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6B6C71"/>
                </a:solidFill>
                <a:latin typeface="Cardo"/>
                <a:ea typeface="Cardo"/>
                <a:cs typeface="Cardo"/>
                <a:sym typeface="Cardo"/>
              </a:rPr>
              <a:t>© South African Radio Astronomy Observatory</a:t>
            </a:r>
            <a:endParaRPr sz="1200">
              <a:solidFill>
                <a:srgbClr val="6B6C71"/>
              </a:solidFill>
              <a:latin typeface="Cardo"/>
              <a:ea typeface="Cardo"/>
              <a:cs typeface="Cardo"/>
              <a:sym typeface="Cardo"/>
            </a:endParaRPr>
          </a:p>
        </p:txBody>
      </p:sp>
      <p:sp>
        <p:nvSpPr>
          <p:cNvPr id="100" name="Google Shape;100;p16"/>
          <p:cNvSpPr txBox="1"/>
          <p:nvPr/>
        </p:nvSpPr>
        <p:spPr>
          <a:xfrm>
            <a:off x="5901320" y="3957325"/>
            <a:ext cx="1577400" cy="32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6B6C71"/>
                </a:solidFill>
                <a:latin typeface="Cardo"/>
                <a:ea typeface="Cardo"/>
                <a:cs typeface="Cardo"/>
                <a:sym typeface="Cardo"/>
              </a:rPr>
              <a:t>Deboer et al. (2017)</a:t>
            </a:r>
            <a:endParaRPr sz="1200">
              <a:solidFill>
                <a:srgbClr val="6B6C71"/>
              </a:solidFill>
              <a:latin typeface="Cardo"/>
              <a:ea typeface="Cardo"/>
              <a:cs typeface="Cardo"/>
              <a:sym typeface="Cardo"/>
            </a:endParaRPr>
          </a:p>
        </p:txBody>
      </p:sp>
      <p:sp>
        <p:nvSpPr>
          <p:cNvPr id="101" name="Google Shape;101;p16"/>
          <p:cNvSpPr txBox="1"/>
          <p:nvPr/>
        </p:nvSpPr>
        <p:spPr>
          <a:xfrm>
            <a:off x="73950" y="4268875"/>
            <a:ext cx="8996100" cy="449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800">
                <a:solidFill>
                  <a:schemeClr val="dk1"/>
                </a:solidFill>
                <a:latin typeface="Cardo"/>
                <a:ea typeface="Cardo"/>
                <a:cs typeface="Cardo"/>
                <a:sym typeface="Cardo"/>
              </a:rPr>
              <a:t>This material is based upon work supported by the National Science Foundation under Grant No. 1636646, the Gordon and Betty Moore Foundation, and institutional support from the HERA collaboration partners. HERA is hosted by the South African Radio Astronomy Observatory, which is a facility of the National Research Foundation, an agency of the Department of Science and Technology.</a:t>
            </a:r>
            <a:endParaRPr sz="800">
              <a:solidFill>
                <a:schemeClr val="dk1"/>
              </a:solidFill>
              <a:latin typeface="Cardo"/>
              <a:ea typeface="Cardo"/>
              <a:cs typeface="Cardo"/>
              <a:sym typeface="Card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7"/>
          <p:cNvPicPr preferRelativeResize="0"/>
          <p:nvPr/>
        </p:nvPicPr>
        <p:blipFill>
          <a:blip r:embed="rId3">
            <a:alphaModFix/>
          </a:blip>
          <a:stretch>
            <a:fillRect/>
          </a:stretch>
        </p:blipFill>
        <p:spPr>
          <a:xfrm>
            <a:off x="1537335" y="635400"/>
            <a:ext cx="6069331" cy="4114800"/>
          </a:xfrm>
          <a:prstGeom prst="rect">
            <a:avLst/>
          </a:prstGeom>
          <a:noFill/>
          <a:ln>
            <a:noFill/>
          </a:ln>
        </p:spPr>
      </p:pic>
      <p:sp>
        <p:nvSpPr>
          <p:cNvPr id="107" name="Google Shape;107;p17"/>
          <p:cNvSpPr/>
          <p:nvPr/>
        </p:nvSpPr>
        <p:spPr>
          <a:xfrm rot="10800000" flipH="1">
            <a:off x="-150" y="4750200"/>
            <a:ext cx="9144000" cy="77100"/>
          </a:xfrm>
          <a:prstGeom prst="rect">
            <a:avLst/>
          </a:prstGeom>
          <a:solidFill>
            <a:srgbClr val="D2D5DD"/>
          </a:solidFill>
          <a:ln w="9525" cap="flat" cmpd="sng">
            <a:solidFill>
              <a:srgbClr val="D2D5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150" y="4822025"/>
            <a:ext cx="9144000" cy="321300"/>
          </a:xfrm>
          <a:prstGeom prst="rect">
            <a:avLst/>
          </a:prstGeom>
          <a:solidFill>
            <a:srgbClr val="153243"/>
          </a:solidFill>
          <a:ln w="9525" cap="flat" cmpd="sng">
            <a:solidFill>
              <a:srgbClr val="153243"/>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solidFill>
                <a:srgbClr val="D2D5DD"/>
              </a:solidFill>
              <a:latin typeface="Cardo"/>
              <a:ea typeface="Cardo"/>
              <a:cs typeface="Cardo"/>
              <a:sym typeface="Cardo"/>
            </a:endParaRPr>
          </a:p>
        </p:txBody>
      </p:sp>
      <p:sp>
        <p:nvSpPr>
          <p:cNvPr id="109" name="Google Shape;109;p17"/>
          <p:cNvSpPr/>
          <p:nvPr/>
        </p:nvSpPr>
        <p:spPr>
          <a:xfrm>
            <a:off x="8751100" y="4822025"/>
            <a:ext cx="393000" cy="32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D2D5DD"/>
                </a:solidFill>
                <a:latin typeface="Cardo"/>
                <a:ea typeface="Cardo"/>
                <a:cs typeface="Cardo"/>
                <a:sym typeface="Cardo"/>
              </a:rPr>
              <a:t>4</a:t>
            </a:r>
            <a:endParaRPr sz="1200">
              <a:solidFill>
                <a:srgbClr val="D2D5DD"/>
              </a:solidFill>
              <a:latin typeface="Cardo"/>
              <a:ea typeface="Cardo"/>
              <a:cs typeface="Cardo"/>
              <a:sym typeface="Cardo"/>
            </a:endParaRPr>
          </a:p>
        </p:txBody>
      </p:sp>
      <p:sp>
        <p:nvSpPr>
          <p:cNvPr id="110" name="Google Shape;110;p17"/>
          <p:cNvSpPr txBox="1"/>
          <p:nvPr/>
        </p:nvSpPr>
        <p:spPr>
          <a:xfrm>
            <a:off x="314325" y="183350"/>
            <a:ext cx="5924700" cy="55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Montserrat"/>
                <a:ea typeface="Montserrat"/>
                <a:cs typeface="Montserrat"/>
                <a:sym typeface="Montserrat"/>
              </a:rPr>
              <a:t>Calibration Systematics in Real Data</a:t>
            </a:r>
            <a:endParaRPr sz="24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8"/>
          <p:cNvPicPr preferRelativeResize="0"/>
          <p:nvPr/>
        </p:nvPicPr>
        <p:blipFill>
          <a:blip r:embed="rId3">
            <a:alphaModFix/>
          </a:blip>
          <a:stretch>
            <a:fillRect/>
          </a:stretch>
        </p:blipFill>
        <p:spPr>
          <a:xfrm>
            <a:off x="2073853" y="742850"/>
            <a:ext cx="4996294" cy="4007350"/>
          </a:xfrm>
          <a:prstGeom prst="rect">
            <a:avLst/>
          </a:prstGeom>
          <a:noFill/>
          <a:ln>
            <a:noFill/>
          </a:ln>
        </p:spPr>
      </p:pic>
      <p:sp>
        <p:nvSpPr>
          <p:cNvPr id="116" name="Google Shape;116;p18"/>
          <p:cNvSpPr/>
          <p:nvPr/>
        </p:nvSpPr>
        <p:spPr>
          <a:xfrm rot="10800000" flipH="1">
            <a:off x="-150" y="4750200"/>
            <a:ext cx="9144000" cy="77100"/>
          </a:xfrm>
          <a:prstGeom prst="rect">
            <a:avLst/>
          </a:prstGeom>
          <a:solidFill>
            <a:srgbClr val="D2D5DD"/>
          </a:solidFill>
          <a:ln w="9525" cap="flat" cmpd="sng">
            <a:solidFill>
              <a:srgbClr val="D2D5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150" y="4822025"/>
            <a:ext cx="9144000" cy="321300"/>
          </a:xfrm>
          <a:prstGeom prst="rect">
            <a:avLst/>
          </a:prstGeom>
          <a:solidFill>
            <a:srgbClr val="153243"/>
          </a:solidFill>
          <a:ln w="9525" cap="flat" cmpd="sng">
            <a:solidFill>
              <a:srgbClr val="153243"/>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solidFill>
                <a:srgbClr val="D2D5DD"/>
              </a:solidFill>
              <a:latin typeface="Cardo"/>
              <a:ea typeface="Cardo"/>
              <a:cs typeface="Cardo"/>
              <a:sym typeface="Cardo"/>
            </a:endParaRPr>
          </a:p>
        </p:txBody>
      </p:sp>
      <p:sp>
        <p:nvSpPr>
          <p:cNvPr id="118" name="Google Shape;118;p18"/>
          <p:cNvSpPr/>
          <p:nvPr/>
        </p:nvSpPr>
        <p:spPr>
          <a:xfrm>
            <a:off x="8751100" y="4822025"/>
            <a:ext cx="393000" cy="32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D2D5DD"/>
                </a:solidFill>
                <a:latin typeface="Cardo"/>
                <a:ea typeface="Cardo"/>
                <a:cs typeface="Cardo"/>
                <a:sym typeface="Cardo"/>
              </a:rPr>
              <a:t>5</a:t>
            </a:r>
            <a:endParaRPr sz="1200">
              <a:solidFill>
                <a:srgbClr val="D2D5DD"/>
              </a:solidFill>
              <a:latin typeface="Cardo"/>
              <a:ea typeface="Cardo"/>
              <a:cs typeface="Cardo"/>
              <a:sym typeface="Cardo"/>
            </a:endParaRPr>
          </a:p>
        </p:txBody>
      </p:sp>
      <p:sp>
        <p:nvSpPr>
          <p:cNvPr id="119" name="Google Shape;119;p18"/>
          <p:cNvSpPr txBox="1"/>
          <p:nvPr/>
        </p:nvSpPr>
        <p:spPr>
          <a:xfrm>
            <a:off x="314325" y="183350"/>
            <a:ext cx="3817200" cy="55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Montserrat"/>
                <a:ea typeface="Montserrat"/>
                <a:cs typeface="Montserrat"/>
                <a:sym typeface="Montserrat"/>
              </a:rPr>
              <a:t>Simulating HERA Data</a:t>
            </a:r>
            <a:endParaRPr sz="24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9"/>
          <p:cNvPicPr preferRelativeResize="0"/>
          <p:nvPr/>
        </p:nvPicPr>
        <p:blipFill>
          <a:blip r:embed="rId3">
            <a:alphaModFix/>
          </a:blip>
          <a:stretch>
            <a:fillRect/>
          </a:stretch>
        </p:blipFill>
        <p:spPr>
          <a:xfrm>
            <a:off x="1225150" y="642850"/>
            <a:ext cx="6693700" cy="4183550"/>
          </a:xfrm>
          <a:prstGeom prst="rect">
            <a:avLst/>
          </a:prstGeom>
          <a:noFill/>
          <a:ln>
            <a:noFill/>
          </a:ln>
        </p:spPr>
      </p:pic>
      <p:sp>
        <p:nvSpPr>
          <p:cNvPr id="125" name="Google Shape;125;p19"/>
          <p:cNvSpPr/>
          <p:nvPr/>
        </p:nvSpPr>
        <p:spPr>
          <a:xfrm rot="10800000" flipH="1">
            <a:off x="-150" y="4750200"/>
            <a:ext cx="9144000" cy="77100"/>
          </a:xfrm>
          <a:prstGeom prst="rect">
            <a:avLst/>
          </a:prstGeom>
          <a:solidFill>
            <a:srgbClr val="D2D5DD"/>
          </a:solidFill>
          <a:ln w="9525" cap="flat" cmpd="sng">
            <a:solidFill>
              <a:srgbClr val="D2D5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9"/>
          <p:cNvSpPr/>
          <p:nvPr/>
        </p:nvSpPr>
        <p:spPr>
          <a:xfrm>
            <a:off x="-150" y="4822025"/>
            <a:ext cx="9144000" cy="321300"/>
          </a:xfrm>
          <a:prstGeom prst="rect">
            <a:avLst/>
          </a:prstGeom>
          <a:solidFill>
            <a:srgbClr val="153243"/>
          </a:solidFill>
          <a:ln w="9525" cap="flat" cmpd="sng">
            <a:solidFill>
              <a:srgbClr val="153243"/>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solidFill>
                <a:srgbClr val="D2D5DD"/>
              </a:solidFill>
              <a:latin typeface="Cardo"/>
              <a:ea typeface="Cardo"/>
              <a:cs typeface="Cardo"/>
              <a:sym typeface="Cardo"/>
            </a:endParaRPr>
          </a:p>
        </p:txBody>
      </p:sp>
      <p:sp>
        <p:nvSpPr>
          <p:cNvPr id="127" name="Google Shape;127;p19"/>
          <p:cNvSpPr/>
          <p:nvPr/>
        </p:nvSpPr>
        <p:spPr>
          <a:xfrm>
            <a:off x="8751100" y="4822025"/>
            <a:ext cx="393000" cy="32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D2D5DD"/>
                </a:solidFill>
                <a:latin typeface="Cardo"/>
                <a:ea typeface="Cardo"/>
                <a:cs typeface="Cardo"/>
                <a:sym typeface="Cardo"/>
              </a:rPr>
              <a:t>6</a:t>
            </a:r>
            <a:endParaRPr sz="1200">
              <a:solidFill>
                <a:srgbClr val="D2D5DD"/>
              </a:solidFill>
              <a:latin typeface="Cardo"/>
              <a:ea typeface="Cardo"/>
              <a:cs typeface="Cardo"/>
              <a:sym typeface="Cardo"/>
            </a:endParaRPr>
          </a:p>
        </p:txBody>
      </p:sp>
      <p:sp>
        <p:nvSpPr>
          <p:cNvPr id="128" name="Google Shape;128;p19"/>
          <p:cNvSpPr txBox="1"/>
          <p:nvPr/>
        </p:nvSpPr>
        <p:spPr>
          <a:xfrm>
            <a:off x="314325" y="183350"/>
            <a:ext cx="3817200" cy="55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Montserrat"/>
                <a:ea typeface="Montserrat"/>
                <a:cs typeface="Montserrat"/>
                <a:sym typeface="Montserrat"/>
              </a:rPr>
              <a:t>Simulating HERA Data</a:t>
            </a:r>
            <a:endParaRPr sz="24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0"/>
          <p:cNvPicPr preferRelativeResize="0"/>
          <p:nvPr/>
        </p:nvPicPr>
        <p:blipFill rotWithShape="1">
          <a:blip r:embed="rId3">
            <a:alphaModFix/>
          </a:blip>
          <a:srcRect t="39" b="49"/>
          <a:stretch/>
        </p:blipFill>
        <p:spPr>
          <a:xfrm>
            <a:off x="1537335" y="635400"/>
            <a:ext cx="6069331" cy="4114800"/>
          </a:xfrm>
          <a:prstGeom prst="rect">
            <a:avLst/>
          </a:prstGeom>
          <a:noFill/>
          <a:ln>
            <a:noFill/>
          </a:ln>
        </p:spPr>
      </p:pic>
      <p:sp>
        <p:nvSpPr>
          <p:cNvPr id="134" name="Google Shape;134;p20"/>
          <p:cNvSpPr/>
          <p:nvPr/>
        </p:nvSpPr>
        <p:spPr>
          <a:xfrm rot="10800000" flipH="1">
            <a:off x="-150" y="4750200"/>
            <a:ext cx="9144000" cy="77100"/>
          </a:xfrm>
          <a:prstGeom prst="rect">
            <a:avLst/>
          </a:prstGeom>
          <a:solidFill>
            <a:srgbClr val="D2D5DD"/>
          </a:solidFill>
          <a:ln w="9525" cap="flat" cmpd="sng">
            <a:solidFill>
              <a:srgbClr val="D2D5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150" y="4822025"/>
            <a:ext cx="9144000" cy="321300"/>
          </a:xfrm>
          <a:prstGeom prst="rect">
            <a:avLst/>
          </a:prstGeom>
          <a:solidFill>
            <a:srgbClr val="153243"/>
          </a:solidFill>
          <a:ln w="9525" cap="flat" cmpd="sng">
            <a:solidFill>
              <a:srgbClr val="153243"/>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solidFill>
                <a:srgbClr val="D2D5DD"/>
              </a:solidFill>
              <a:latin typeface="Cardo"/>
              <a:ea typeface="Cardo"/>
              <a:cs typeface="Cardo"/>
              <a:sym typeface="Cardo"/>
            </a:endParaRPr>
          </a:p>
        </p:txBody>
      </p:sp>
      <p:sp>
        <p:nvSpPr>
          <p:cNvPr id="136" name="Google Shape;136;p20"/>
          <p:cNvSpPr/>
          <p:nvPr/>
        </p:nvSpPr>
        <p:spPr>
          <a:xfrm>
            <a:off x="8751100" y="4822025"/>
            <a:ext cx="393000" cy="32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D2D5DD"/>
                </a:solidFill>
                <a:latin typeface="Cardo"/>
                <a:ea typeface="Cardo"/>
                <a:cs typeface="Cardo"/>
                <a:sym typeface="Cardo"/>
              </a:rPr>
              <a:t>7</a:t>
            </a:r>
            <a:endParaRPr sz="1200">
              <a:solidFill>
                <a:srgbClr val="D2D5DD"/>
              </a:solidFill>
              <a:latin typeface="Cardo"/>
              <a:ea typeface="Cardo"/>
              <a:cs typeface="Cardo"/>
              <a:sym typeface="Cardo"/>
            </a:endParaRPr>
          </a:p>
        </p:txBody>
      </p:sp>
      <p:sp>
        <p:nvSpPr>
          <p:cNvPr id="137" name="Google Shape;137;p20"/>
          <p:cNvSpPr txBox="1"/>
          <p:nvPr/>
        </p:nvSpPr>
        <p:spPr>
          <a:xfrm>
            <a:off x="314325" y="183350"/>
            <a:ext cx="6746100" cy="55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Montserrat"/>
                <a:ea typeface="Montserrat"/>
                <a:cs typeface="Montserrat"/>
                <a:sym typeface="Montserrat"/>
              </a:rPr>
              <a:t>Calibration Systematics in Simulated Data</a:t>
            </a:r>
            <a:endParaRPr sz="2400">
              <a:latin typeface="Montserrat"/>
              <a:ea typeface="Montserrat"/>
              <a:cs typeface="Montserrat"/>
              <a:sym typeface="Montserrat"/>
            </a:endParaRPr>
          </a:p>
        </p:txBody>
      </p:sp>
      <p:cxnSp>
        <p:nvCxnSpPr>
          <p:cNvPr id="138" name="Google Shape;138;p20"/>
          <p:cNvCxnSpPr/>
          <p:nvPr/>
        </p:nvCxnSpPr>
        <p:spPr>
          <a:xfrm rot="10800000">
            <a:off x="7553100" y="3619525"/>
            <a:ext cx="447900" cy="0"/>
          </a:xfrm>
          <a:prstGeom prst="straightConnector1">
            <a:avLst/>
          </a:prstGeom>
          <a:noFill/>
          <a:ln w="19050" cap="flat" cmpd="sng">
            <a:solidFill>
              <a:srgbClr val="3D3D3D"/>
            </a:solidFill>
            <a:prstDash val="solid"/>
            <a:round/>
            <a:headEnd type="none" w="med" len="med"/>
            <a:tailEnd type="triangle" w="med" len="med"/>
          </a:ln>
        </p:spPr>
      </p:cxnSp>
      <p:sp>
        <p:nvSpPr>
          <p:cNvPr id="139" name="Google Shape;139;p20"/>
          <p:cNvSpPr txBox="1"/>
          <p:nvPr/>
        </p:nvSpPr>
        <p:spPr>
          <a:xfrm>
            <a:off x="7941475" y="3387500"/>
            <a:ext cx="1135800" cy="41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rdo"/>
                <a:ea typeface="Cardo"/>
                <a:cs typeface="Cardo"/>
                <a:sym typeface="Cardo"/>
              </a:rPr>
              <a:t>~EoR level</a:t>
            </a:r>
            <a:endParaRPr>
              <a:latin typeface="Cardo"/>
              <a:ea typeface="Cardo"/>
              <a:cs typeface="Cardo"/>
              <a:sym typeface="Card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1"/>
          <p:cNvPicPr preferRelativeResize="0"/>
          <p:nvPr/>
        </p:nvPicPr>
        <p:blipFill rotWithShape="1">
          <a:blip r:embed="rId3">
            <a:alphaModFix/>
          </a:blip>
          <a:srcRect t="39" b="49"/>
          <a:stretch/>
        </p:blipFill>
        <p:spPr>
          <a:xfrm>
            <a:off x="1537335" y="635400"/>
            <a:ext cx="6069331" cy="4114800"/>
          </a:xfrm>
          <a:prstGeom prst="rect">
            <a:avLst/>
          </a:prstGeom>
          <a:noFill/>
          <a:ln>
            <a:noFill/>
          </a:ln>
        </p:spPr>
      </p:pic>
      <p:sp>
        <p:nvSpPr>
          <p:cNvPr id="145" name="Google Shape;145;p21"/>
          <p:cNvSpPr/>
          <p:nvPr/>
        </p:nvSpPr>
        <p:spPr>
          <a:xfrm rot="10800000" flipH="1">
            <a:off x="-150" y="4750200"/>
            <a:ext cx="9144000" cy="77100"/>
          </a:xfrm>
          <a:prstGeom prst="rect">
            <a:avLst/>
          </a:prstGeom>
          <a:solidFill>
            <a:srgbClr val="D2D5DD"/>
          </a:solidFill>
          <a:ln w="9525" cap="flat" cmpd="sng">
            <a:solidFill>
              <a:srgbClr val="D2D5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1"/>
          <p:cNvSpPr/>
          <p:nvPr/>
        </p:nvSpPr>
        <p:spPr>
          <a:xfrm>
            <a:off x="-150" y="4822025"/>
            <a:ext cx="9144000" cy="321300"/>
          </a:xfrm>
          <a:prstGeom prst="rect">
            <a:avLst/>
          </a:prstGeom>
          <a:solidFill>
            <a:srgbClr val="153243"/>
          </a:solidFill>
          <a:ln w="9525" cap="flat" cmpd="sng">
            <a:solidFill>
              <a:srgbClr val="153243"/>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solidFill>
                <a:srgbClr val="D2D5DD"/>
              </a:solidFill>
              <a:latin typeface="Cardo"/>
              <a:ea typeface="Cardo"/>
              <a:cs typeface="Cardo"/>
              <a:sym typeface="Cardo"/>
            </a:endParaRPr>
          </a:p>
        </p:txBody>
      </p:sp>
      <p:sp>
        <p:nvSpPr>
          <p:cNvPr id="147" name="Google Shape;147;p21"/>
          <p:cNvSpPr/>
          <p:nvPr/>
        </p:nvSpPr>
        <p:spPr>
          <a:xfrm>
            <a:off x="8751100" y="4822025"/>
            <a:ext cx="393000" cy="32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D2D5DD"/>
                </a:solidFill>
                <a:latin typeface="Cardo"/>
                <a:ea typeface="Cardo"/>
                <a:cs typeface="Cardo"/>
                <a:sym typeface="Cardo"/>
              </a:rPr>
              <a:t>8</a:t>
            </a:r>
            <a:endParaRPr sz="1200">
              <a:solidFill>
                <a:srgbClr val="D2D5DD"/>
              </a:solidFill>
              <a:latin typeface="Cardo"/>
              <a:ea typeface="Cardo"/>
              <a:cs typeface="Cardo"/>
              <a:sym typeface="Cardo"/>
            </a:endParaRPr>
          </a:p>
        </p:txBody>
      </p:sp>
      <p:sp>
        <p:nvSpPr>
          <p:cNvPr id="148" name="Google Shape;148;p21"/>
          <p:cNvSpPr txBox="1"/>
          <p:nvPr/>
        </p:nvSpPr>
        <p:spPr>
          <a:xfrm>
            <a:off x="314325" y="183350"/>
            <a:ext cx="6746100" cy="55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Montserrat"/>
                <a:ea typeface="Montserrat"/>
                <a:cs typeface="Montserrat"/>
                <a:sym typeface="Montserrat"/>
              </a:rPr>
              <a:t>Calibration Systematics in Simulated Data</a:t>
            </a:r>
            <a:endParaRPr sz="2400">
              <a:latin typeface="Montserrat"/>
              <a:ea typeface="Montserrat"/>
              <a:cs typeface="Montserrat"/>
              <a:sym typeface="Montserrat"/>
            </a:endParaRPr>
          </a:p>
        </p:txBody>
      </p:sp>
      <p:cxnSp>
        <p:nvCxnSpPr>
          <p:cNvPr id="149" name="Google Shape;149;p21"/>
          <p:cNvCxnSpPr/>
          <p:nvPr/>
        </p:nvCxnSpPr>
        <p:spPr>
          <a:xfrm rot="10800000">
            <a:off x="7553100" y="3248050"/>
            <a:ext cx="447900" cy="0"/>
          </a:xfrm>
          <a:prstGeom prst="straightConnector1">
            <a:avLst/>
          </a:prstGeom>
          <a:noFill/>
          <a:ln w="19050" cap="flat" cmpd="sng">
            <a:solidFill>
              <a:srgbClr val="3D3D3D"/>
            </a:solidFill>
            <a:prstDash val="solid"/>
            <a:round/>
            <a:headEnd type="none" w="med" len="med"/>
            <a:tailEnd type="triangle" w="med" len="med"/>
          </a:ln>
        </p:spPr>
      </p:cxnSp>
      <p:sp>
        <p:nvSpPr>
          <p:cNvPr id="150" name="Google Shape;150;p21"/>
          <p:cNvSpPr txBox="1"/>
          <p:nvPr/>
        </p:nvSpPr>
        <p:spPr>
          <a:xfrm>
            <a:off x="7941475" y="3016025"/>
            <a:ext cx="1135800" cy="41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rdo"/>
                <a:ea typeface="Cardo"/>
                <a:cs typeface="Cardo"/>
                <a:sym typeface="Cardo"/>
              </a:rPr>
              <a:t>~EoR level</a:t>
            </a:r>
            <a:endParaRPr>
              <a:latin typeface="Cardo"/>
              <a:ea typeface="Cardo"/>
              <a:cs typeface="Cardo"/>
              <a:sym typeface="Card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Words>
  <Application>Microsoft Macintosh PowerPoint</Application>
  <PresentationFormat>On-screen Show (16:9)</PresentationFormat>
  <Paragraphs>62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Montserrat</vt:lpstr>
      <vt:lpstr>Cardo</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Tyler Cox (Student)</cp:lastModifiedBy>
  <cp:revision>1</cp:revision>
  <cp:lastPrinted>2019-04-02T00:54:12Z</cp:lastPrinted>
  <dcterms:modified xsi:type="dcterms:W3CDTF">2019-04-02T00:56:02Z</dcterms:modified>
</cp:coreProperties>
</file>